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7" r:id="rId3"/>
    <p:sldId id="257" r:id="rId4"/>
    <p:sldId id="273" r:id="rId5"/>
    <p:sldId id="286" r:id="rId6"/>
    <p:sldId id="277" r:id="rId7"/>
    <p:sldId id="274" r:id="rId8"/>
    <p:sldId id="266" r:id="rId9"/>
    <p:sldId id="276" r:id="rId10"/>
    <p:sldId id="275" r:id="rId11"/>
    <p:sldId id="288" r:id="rId12"/>
    <p:sldId id="289" r:id="rId13"/>
    <p:sldId id="305" r:id="rId14"/>
    <p:sldId id="304" r:id="rId15"/>
    <p:sldId id="298" r:id="rId16"/>
    <p:sldId id="295" r:id="rId17"/>
    <p:sldId id="299" r:id="rId18"/>
    <p:sldId id="303" r:id="rId19"/>
    <p:sldId id="301" r:id="rId20"/>
    <p:sldId id="300" r:id="rId21"/>
    <p:sldId id="30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A88D"/>
    <a:srgbClr val="439FC3"/>
    <a:srgbClr val="FA842A"/>
    <a:srgbClr val="43A0C3"/>
    <a:srgbClr val="B53324"/>
    <a:srgbClr val="FA8428"/>
    <a:srgbClr val="B52823"/>
    <a:srgbClr val="B52A24"/>
    <a:srgbClr val="CC79A7"/>
    <a:srgbClr val="76A8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3760"/>
  </p:normalViewPr>
  <p:slideViewPr>
    <p:cSldViewPr snapToGrid="0" snapToObjects="1" showGuides="1">
      <p:cViewPr>
        <p:scale>
          <a:sx n="52" d="100"/>
          <a:sy n="52" d="100"/>
        </p:scale>
        <p:origin x="3336" y="1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4/16/18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9" Type="http://schemas.openxmlformats.org/officeDocument/2006/relationships/image" Target="../media/image43.png"/><Relationship Id="rId10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180.png"/><Relationship Id="rId5" Type="http://schemas.openxmlformats.org/officeDocument/2006/relationships/image" Target="../media/image220.png"/><Relationship Id="rId6" Type="http://schemas.openxmlformats.org/officeDocument/2006/relationships/image" Target="../media/image191.png"/><Relationship Id="rId7" Type="http://schemas.openxmlformats.org/officeDocument/2006/relationships/image" Target="../media/image24.png"/><Relationship Id="rId8" Type="http://schemas.openxmlformats.org/officeDocument/2006/relationships/image" Target="../media/image200.png"/><Relationship Id="rId9" Type="http://schemas.openxmlformats.org/officeDocument/2006/relationships/image" Target="../media/image26.png"/><Relationship Id="rId10" Type="http://schemas.openxmlformats.org/officeDocument/2006/relationships/image" Target="../media/image25.png"/><Relationship Id="rId11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10.png"/><Relationship Id="rId5" Type="http://schemas.openxmlformats.org/officeDocument/2006/relationships/image" Target="../media/image29.png"/><Relationship Id="rId6" Type="http://schemas.openxmlformats.org/officeDocument/2006/relationships/image" Target="../media/image3.png"/><Relationship Id="rId10" Type="http://schemas.openxmlformats.org/officeDocument/2006/relationships/image" Target="../media/image7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5.emf"/><Relationship Id="rId8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Modeling site-specific amino-acid preferences deepens phylogenetic estimates of the divergence of viral proteins</a:t>
            </a: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038856" y="-422970"/>
            <a:ext cx="9188984" cy="7555580"/>
            <a:chOff x="2038856" y="-422970"/>
            <a:chExt cx="9188984" cy="75555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0740" y="-49875"/>
              <a:ext cx="4900905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852"/>
            <a:stretch/>
          </p:blipFill>
          <p:spPr>
            <a:xfrm>
              <a:off x="2038856" y="534161"/>
              <a:ext cx="3920724" cy="6113772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2794070" y="-422970"/>
              <a:ext cx="8433770" cy="7555580"/>
              <a:chOff x="2794070" y="-422970"/>
              <a:chExt cx="8433770" cy="755558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2794070" y="-422970"/>
                <a:ext cx="7922820" cy="6655104"/>
                <a:chOff x="2794070" y="-422970"/>
                <a:chExt cx="7922820" cy="6655104"/>
              </a:xfrm>
            </p:grpSpPr>
            <p:grpSp>
              <p:nvGrpSpPr>
                <p:cNvPr id="3" name="Group 2"/>
                <p:cNvGrpSpPr/>
                <p:nvPr/>
              </p:nvGrpSpPr>
              <p:grpSpPr>
                <a:xfrm>
                  <a:off x="2794070" y="358700"/>
                  <a:ext cx="7717822" cy="5873434"/>
                  <a:chOff x="2794070" y="358700"/>
                  <a:chExt cx="7717822" cy="5873434"/>
                </a:xfrm>
              </p:grpSpPr>
              <p:grpSp>
                <p:nvGrpSpPr>
                  <p:cNvPr id="25" name="Group 24"/>
                  <p:cNvGrpSpPr/>
                  <p:nvPr/>
                </p:nvGrpSpPr>
                <p:grpSpPr>
                  <a:xfrm>
                    <a:off x="2794070" y="358700"/>
                    <a:ext cx="2489784" cy="5544633"/>
                    <a:chOff x="2497188" y="358700"/>
                    <a:chExt cx="2489784" cy="5544633"/>
                  </a:xfrm>
                </p:grpSpPr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3414106" y="358700"/>
                      <a:ext cx="785793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b="1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</a:t>
                      </a:r>
                      <a:endParaRPr lang="en-US" b="1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13" name="TextBox 12"/>
                    <p:cNvSpPr txBox="1"/>
                    <p:nvPr/>
                  </p:nvSpPr>
                  <p:spPr>
                    <a:xfrm>
                      <a:off x="2990112" y="2092661"/>
                      <a:ext cx="1547218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b="1" dirty="0" smtClean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 (H1)</a:t>
                      </a:r>
                      <a:endParaRPr lang="en-US" b="1" dirty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14" name="TextBox 13"/>
                    <p:cNvSpPr txBox="1"/>
                    <p:nvPr/>
                  </p:nvSpPr>
                  <p:spPr>
                    <a:xfrm>
                      <a:off x="2990112" y="3814590"/>
                      <a:ext cx="1547218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FA8428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b="1" dirty="0">
                          <a:solidFill>
                            <a:srgbClr val="FA8428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A8428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(H3)</a:t>
                      </a:r>
                      <a:endParaRPr lang="en-US" b="1" dirty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15" name="TextBox 14"/>
                    <p:cNvSpPr txBox="1"/>
                    <p:nvPr/>
                  </p:nvSpPr>
                  <p:spPr>
                    <a:xfrm>
                      <a:off x="2497188" y="5534001"/>
                      <a:ext cx="2489784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b="1" dirty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(H1+H3 </a:t>
                      </a:r>
                      <a:r>
                        <a:rPr lang="en-US" b="1" dirty="0" err="1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avg</a:t>
                      </a:r>
                      <a:r>
                        <a:rPr lang="en-US" b="1" dirty="0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)</a:t>
                      </a:r>
                      <a:endParaRPr lang="en-US" b="1" dirty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" name="TextBox 6"/>
                      <p:cNvSpPr txBox="1"/>
                      <p:nvPr/>
                    </p:nvSpPr>
                    <p:spPr>
                      <a:xfrm>
                        <a:off x="8448073" y="1710235"/>
                        <a:ext cx="1858403" cy="32316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500" dirty="0" smtClean="0">
                            <a:solidFill>
                              <a:srgbClr val="43A0C3"/>
                            </a:solidFill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ExpCM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1500" i="1" smtClean="0">
                                <a:solidFill>
                                  <a:srgbClr val="43A0C3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  <m:r>
                              <a:rPr lang="el-GR" sz="1500" i="1" smtClean="0">
                                <a:solidFill>
                                  <a:srgbClr val="43A0C3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endParaRPr lang="en-US" sz="1500" dirty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" name="TextBox 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448073" y="1710235"/>
                        <a:ext cx="1858403" cy="323165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 l="-1311" t="-3774" b="-2075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8" name="Triangle 17"/>
                  <p:cNvSpPr/>
                  <p:nvPr/>
                </p:nvSpPr>
                <p:spPr>
                  <a:xfrm flipH="1">
                    <a:off x="7267716" y="4438890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Oval 18"/>
                  <p:cNvSpPr/>
                  <p:nvPr/>
                </p:nvSpPr>
                <p:spPr>
                  <a:xfrm flipH="1">
                    <a:off x="7115747" y="2198036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" name="Oval 19"/>
                  <p:cNvSpPr/>
                  <p:nvPr/>
                </p:nvSpPr>
                <p:spPr>
                  <a:xfrm flipH="1">
                    <a:off x="10215104" y="2204624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Triangle 21"/>
                  <p:cNvSpPr/>
                  <p:nvPr/>
                </p:nvSpPr>
                <p:spPr>
                  <a:xfrm flipH="1">
                    <a:off x="10314166" y="4436786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Oval 25"/>
                  <p:cNvSpPr/>
                  <p:nvPr/>
                </p:nvSpPr>
                <p:spPr>
                  <a:xfrm flipH="1">
                    <a:off x="7175853" y="5649142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Oval 26"/>
                  <p:cNvSpPr/>
                  <p:nvPr/>
                </p:nvSpPr>
                <p:spPr>
                  <a:xfrm flipH="1">
                    <a:off x="10274319" y="5648933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riangle 27"/>
                  <p:cNvSpPr/>
                  <p:nvPr/>
                </p:nvSpPr>
                <p:spPr>
                  <a:xfrm flipH="1">
                    <a:off x="7280876" y="6127111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Triangle 28"/>
                  <p:cNvSpPr/>
                  <p:nvPr/>
                </p:nvSpPr>
                <p:spPr>
                  <a:xfrm flipH="1">
                    <a:off x="10390065" y="6127111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6" name="Rectangle 15"/>
                <p:cNvSpPr/>
                <p:nvPr/>
              </p:nvSpPr>
              <p:spPr>
                <a:xfrm>
                  <a:off x="5915891" y="0"/>
                  <a:ext cx="748145" cy="2078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8418337" y="-45720"/>
                  <a:ext cx="979855" cy="2251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8419937" y="1696168"/>
                  <a:ext cx="1357831" cy="2741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5909885" y="1725650"/>
                  <a:ext cx="1357831" cy="2741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5870524" y="3429762"/>
                  <a:ext cx="1357831" cy="2741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8335632" y="3402710"/>
                  <a:ext cx="1625786" cy="3011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5923044" y="5121020"/>
                  <a:ext cx="1586119" cy="3445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8418337" y="5073211"/>
                  <a:ext cx="1790806" cy="30437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6076249" y="-409523"/>
                  <a:ext cx="206178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 rate variation</a:t>
                  </a:r>
                  <a:endParaRPr lang="en-US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/>
                    <p:cNvSpPr txBox="1"/>
                    <p:nvPr/>
                  </p:nvSpPr>
                  <p:spPr>
                    <a:xfrm>
                      <a:off x="8640681" y="-422970"/>
                      <a:ext cx="2076209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l-GR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𝜞𝝎</m:t>
                          </m:r>
                        </m:oMath>
                      </a14:m>
                      <a:r>
                        <a:rPr lang="en-US" b="1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rate variation</a:t>
                      </a:r>
                      <a:endParaRPr lang="en-US" b="1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640681" y="-422970"/>
                      <a:ext cx="2076209" cy="369332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10000" r="-2053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9" name="TextBox 38"/>
              <p:cNvSpPr txBox="1"/>
              <p:nvPr/>
            </p:nvSpPr>
            <p:spPr>
              <a:xfrm>
                <a:off x="5753264" y="6778667"/>
                <a:ext cx="5474576" cy="3539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7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(average codon substitutions per site)</a:t>
                </a:r>
                <a:endParaRPr lang="en-US" sz="1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1067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scatterplots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37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2887381" y="-282292"/>
            <a:ext cx="6013905" cy="7929526"/>
            <a:chOff x="2887381" y="-282292"/>
            <a:chExt cx="6013905" cy="792952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34" r="18100"/>
            <a:stretch/>
          </p:blipFill>
          <p:spPr>
            <a:xfrm>
              <a:off x="3293719" y="0"/>
              <a:ext cx="5607567" cy="68580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 rot="16200000">
              <a:off x="3099116" y="803242"/>
              <a:ext cx="75854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310858" y="1971517"/>
              <a:ext cx="94288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/>
                <p:cNvSpPr txBox="1"/>
                <p:nvPr/>
              </p:nvSpPr>
              <p:spPr>
                <a:xfrm rot="16200000">
                  <a:off x="2868156" y="3116989"/>
                  <a:ext cx="122046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868156" y="3116989"/>
                  <a:ext cx="1220462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8197" r="-24590"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092734" y="4254255"/>
                  <a:ext cx="1468214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2734" y="4254255"/>
                  <a:ext cx="1468214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320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5783347" y="4254255"/>
                  <a:ext cx="1404808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</a:t>
                  </a:r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3347" y="4254255"/>
                  <a:ext cx="1404808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913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7490066" y="4254255"/>
                  <a:ext cx="141122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14:m>
                    <m:oMath xmlns:m="http://schemas.openxmlformats.org/officeDocument/2006/math"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066" y="4254255"/>
                  <a:ext cx="141122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8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/>
            <p:cNvSpPr txBox="1"/>
            <p:nvPr/>
          </p:nvSpPr>
          <p:spPr>
            <a:xfrm>
              <a:off x="5988052" y="1971517"/>
              <a:ext cx="94288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657420" y="1971517"/>
              <a:ext cx="94288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3966838" y="6550867"/>
                  <a:ext cx="1468214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6838" y="6550867"/>
                  <a:ext cx="1468214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734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/>
            <p:cNvSpPr txBox="1"/>
            <p:nvPr/>
          </p:nvSpPr>
          <p:spPr>
            <a:xfrm rot="16200000">
              <a:off x="3006943" y="5456902"/>
              <a:ext cx="94288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5705946" y="6550867"/>
                  <a:ext cx="1468214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5946" y="6550867"/>
                  <a:ext cx="1468214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320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7433072" y="6550867"/>
                  <a:ext cx="1468214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3072" y="6550867"/>
                  <a:ext cx="1468214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320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Rectangle 21"/>
            <p:cNvSpPr/>
            <p:nvPr/>
          </p:nvSpPr>
          <p:spPr>
            <a:xfrm>
              <a:off x="4072856" y="159026"/>
              <a:ext cx="4633823" cy="168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986716" y="4747588"/>
              <a:ext cx="4859110" cy="1213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966484" y="2461566"/>
              <a:ext cx="4879342" cy="1571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130917" y="-143793"/>
              <a:ext cx="114005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439FC3"/>
                  </a:solidFill>
                  <a:latin typeface="Yu Gothic" charset="-128"/>
                  <a:ea typeface="Yu Gothic" charset="-128"/>
                  <a:cs typeface="Yu Gothic" charset="-128"/>
                </a:rPr>
                <a:t>H1 </a:t>
              </a:r>
              <a:r>
                <a:rPr lang="en-US" b="1" dirty="0" err="1" smtClean="0">
                  <a:solidFill>
                    <a:srgbClr val="439FC3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b="1" dirty="0">
                <a:solidFill>
                  <a:srgbClr val="439FC3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870025" y="-143793"/>
              <a:ext cx="114005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A842A"/>
                  </a:solidFill>
                  <a:latin typeface="Yu Gothic" charset="-128"/>
                  <a:ea typeface="Yu Gothic" charset="-128"/>
                  <a:cs typeface="Yu Gothic" charset="-128"/>
                </a:rPr>
                <a:t>H3 </a:t>
              </a:r>
              <a:r>
                <a:rPr lang="en-US" b="1" dirty="0" err="1" smtClean="0">
                  <a:solidFill>
                    <a:srgbClr val="FA842A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b="1" dirty="0">
                <a:solidFill>
                  <a:srgbClr val="FA842A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502645" y="-282292"/>
              <a:ext cx="137719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H1+H3 </a:t>
              </a:r>
              <a:r>
                <a:rPr lang="en-US" b="1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avg</a:t>
              </a:r>
              <a:r>
                <a:rPr lang="en-US" b="1" dirty="0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 </a:t>
              </a:r>
              <a:r>
                <a:rPr lang="en-US" b="1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b="1" dirty="0">
                <a:solidFill>
                  <a:srgbClr val="75A88D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582145" y="7298420"/>
              <a:ext cx="22476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Yu Gothic" charset="-128"/>
                  <a:ea typeface="Yu Gothic" charset="-128"/>
                  <a:cs typeface="Yu Gothic" charset="-128"/>
                </a:rPr>
                <a:t>Branch leading to </a:t>
              </a:r>
              <a:endParaRPr lang="en-US" sz="16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7247887" y="7321347"/>
              <a:ext cx="282443" cy="282443"/>
            </a:xfrm>
            <a:prstGeom prst="ellipse">
              <a:avLst/>
            </a:prstGeom>
            <a:solidFill>
              <a:srgbClr val="FA8428"/>
            </a:solidFill>
            <a:ln>
              <a:solidFill>
                <a:srgbClr val="FA84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502620" y="7277902"/>
              <a:ext cx="487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H3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6547303" y="7321347"/>
              <a:ext cx="282443" cy="282443"/>
            </a:xfrm>
            <a:prstGeom prst="ellipse">
              <a:avLst/>
            </a:prstGeom>
            <a:solidFill>
              <a:srgbClr val="43A0C3"/>
            </a:solidFill>
            <a:ln>
              <a:solidFill>
                <a:srgbClr val="43A0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788181" y="7277902"/>
              <a:ext cx="5080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H1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895396" y="-205348"/>
              <a:ext cx="5373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4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887381" y="4462238"/>
              <a:ext cx="5485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  <a:endParaRPr lang="en-US" sz="4000" b="1" dirty="0" smtClean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4262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Competing effects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086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-615776" y="-1443633"/>
            <a:ext cx="9515656" cy="8189789"/>
            <a:chOff x="-615776" y="-1443633"/>
            <a:chExt cx="9515656" cy="818978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0338" y="-1094791"/>
              <a:ext cx="3455415" cy="345541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0338" y="3236987"/>
              <a:ext cx="3455415" cy="3455415"/>
            </a:xfrm>
            <a:prstGeom prst="rect">
              <a:avLst/>
            </a:prstGeom>
          </p:spPr>
        </p:pic>
        <p:grpSp>
          <p:nvGrpSpPr>
            <p:cNvPr id="55" name="Group 54"/>
            <p:cNvGrpSpPr/>
            <p:nvPr/>
          </p:nvGrpSpPr>
          <p:grpSpPr>
            <a:xfrm>
              <a:off x="-615776" y="-1443633"/>
              <a:ext cx="9515656" cy="8189789"/>
              <a:chOff x="-615776" y="-1443633"/>
              <a:chExt cx="9515656" cy="8189789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2357523" y="-754828"/>
                <a:ext cx="400110" cy="1383131"/>
                <a:chOff x="2049941" y="3926215"/>
                <a:chExt cx="400110" cy="1383131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 flipH="1">
                  <a:off x="2225601" y="3926215"/>
                  <a:ext cx="3886" cy="86564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Box 10"/>
                <p:cNvSpPr txBox="1"/>
                <p:nvPr/>
              </p:nvSpPr>
              <p:spPr>
                <a:xfrm rot="5400000">
                  <a:off x="1952478" y="4811774"/>
                  <a:ext cx="5950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2656540" y="-754828"/>
                <a:ext cx="400110" cy="3447959"/>
                <a:chOff x="2236867" y="3926215"/>
                <a:chExt cx="400110" cy="3447959"/>
              </a:xfrm>
            </p:grpSpPr>
            <p:cxnSp>
              <p:nvCxnSpPr>
                <p:cNvPr id="9" name="Straight Connector 8"/>
                <p:cNvCxnSpPr/>
                <p:nvPr/>
              </p:nvCxnSpPr>
              <p:spPr>
                <a:xfrm flipH="1">
                  <a:off x="2419111" y="3926215"/>
                  <a:ext cx="3326" cy="183089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/>
                <p:cNvSpPr txBox="1"/>
                <p:nvPr/>
              </p:nvSpPr>
              <p:spPr>
                <a:xfrm rot="5400000">
                  <a:off x="1595986" y="6333184"/>
                  <a:ext cx="16818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6" name="Group 45"/>
              <p:cNvGrpSpPr/>
              <p:nvPr/>
            </p:nvGrpSpPr>
            <p:grpSpPr>
              <a:xfrm>
                <a:off x="2959481" y="-754828"/>
                <a:ext cx="400110" cy="3720219"/>
                <a:chOff x="2412070" y="3926215"/>
                <a:chExt cx="400110" cy="3720219"/>
              </a:xfrm>
            </p:grpSpPr>
            <p:cxnSp>
              <p:nvCxnSpPr>
                <p:cNvPr id="10" name="Straight Connector 9"/>
                <p:cNvCxnSpPr/>
                <p:nvPr/>
              </p:nvCxnSpPr>
              <p:spPr>
                <a:xfrm>
                  <a:off x="2556351" y="3926215"/>
                  <a:ext cx="6915" cy="309033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TextBox 12"/>
                <p:cNvSpPr txBox="1"/>
                <p:nvPr/>
              </p:nvSpPr>
              <p:spPr>
                <a:xfrm rot="5400000">
                  <a:off x="2266517" y="7100772"/>
                  <a:ext cx="6912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2361447" y="4999685"/>
                <a:ext cx="400110" cy="1255905"/>
                <a:chOff x="2137443" y="1414645"/>
                <a:chExt cx="400110" cy="1255905"/>
              </a:xfrm>
            </p:grpSpPr>
            <p:cxnSp>
              <p:nvCxnSpPr>
                <p:cNvPr id="18" name="Straight Connector 17"/>
                <p:cNvCxnSpPr/>
                <p:nvPr/>
              </p:nvCxnSpPr>
              <p:spPr>
                <a:xfrm flipH="1">
                  <a:off x="2313065" y="1940503"/>
                  <a:ext cx="1488" cy="73004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TextBox 20"/>
                <p:cNvSpPr txBox="1"/>
                <p:nvPr/>
              </p:nvSpPr>
              <p:spPr>
                <a:xfrm rot="5400000">
                  <a:off x="2039980" y="1512108"/>
                  <a:ext cx="5950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7" name="Group 26"/>
              <p:cNvGrpSpPr/>
              <p:nvPr/>
            </p:nvGrpSpPr>
            <p:grpSpPr>
              <a:xfrm>
                <a:off x="2660464" y="3897497"/>
                <a:ext cx="400110" cy="2848659"/>
                <a:chOff x="2342465" y="304648"/>
                <a:chExt cx="400110" cy="2848659"/>
              </a:xfrm>
            </p:grpSpPr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520785" y="1932694"/>
                  <a:ext cx="86" cy="122061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Box 21"/>
                <p:cNvSpPr txBox="1"/>
                <p:nvPr/>
              </p:nvSpPr>
              <p:spPr>
                <a:xfrm rot="5400000">
                  <a:off x="1701584" y="945529"/>
                  <a:ext cx="16818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2950515" y="2891378"/>
                <a:ext cx="400110" cy="3854778"/>
                <a:chOff x="2493026" y="-706431"/>
                <a:chExt cx="400110" cy="3854778"/>
              </a:xfrm>
            </p:grpSpPr>
            <p:cxnSp>
              <p:nvCxnSpPr>
                <p:cNvPr id="20" name="Straight Connector 19"/>
                <p:cNvCxnSpPr/>
                <p:nvPr/>
              </p:nvCxnSpPr>
              <p:spPr>
                <a:xfrm flipH="1">
                  <a:off x="2669939" y="-98959"/>
                  <a:ext cx="3581" cy="324730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/>
                <p:cNvSpPr txBox="1"/>
                <p:nvPr/>
              </p:nvSpPr>
              <p:spPr>
                <a:xfrm rot="5400000">
                  <a:off x="2347473" y="-560878"/>
                  <a:ext cx="6912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29" name="Oval 28"/>
              <p:cNvSpPr/>
              <p:nvPr/>
            </p:nvSpPr>
            <p:spPr>
              <a:xfrm flipH="1">
                <a:off x="2184285" y="-306604"/>
                <a:ext cx="105023" cy="10502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riangle 29"/>
              <p:cNvSpPr/>
              <p:nvPr/>
            </p:nvSpPr>
            <p:spPr>
              <a:xfrm flipH="1">
                <a:off x="2141411" y="5542209"/>
                <a:ext cx="121827" cy="105023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7367088" y="3618599"/>
                <a:ext cx="1237390" cy="685906"/>
                <a:chOff x="7647464" y="3659655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/>
                    <p:cNvSpPr txBox="1"/>
                    <p:nvPr/>
                  </p:nvSpPr>
                  <p:spPr>
                    <a:xfrm>
                      <a:off x="7647464" y="3945451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=2.09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1" name="TextBox 3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47464" y="3945451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2" name="TextBox 31"/>
                <p:cNvSpPr txBox="1"/>
                <p:nvPr/>
              </p:nvSpPr>
              <p:spPr>
                <a:xfrm>
                  <a:off x="7647464" y="3659655"/>
                  <a:ext cx="5549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7367088" y="4694169"/>
                <a:ext cx="1532792" cy="685906"/>
                <a:chOff x="7708552" y="4680980"/>
                <a:chExt cx="1532792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/>
                    <p:cNvSpPr txBox="1"/>
                    <p:nvPr/>
                  </p:nvSpPr>
                  <p:spPr>
                    <a:xfrm>
                      <a:off x="7708552" y="4966776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=1.73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08552" y="4966776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4" name="TextBox 33"/>
                <p:cNvSpPr txBox="1"/>
                <p:nvPr/>
              </p:nvSpPr>
              <p:spPr>
                <a:xfrm>
                  <a:off x="7708552" y="4680980"/>
                  <a:ext cx="15327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>
                <a:off x="7367088" y="5769739"/>
                <a:ext cx="1237390" cy="685906"/>
                <a:chOff x="7700454" y="5787273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/>
                    <p:cNvSpPr txBox="1"/>
                    <p:nvPr/>
                  </p:nvSpPr>
                  <p:spPr>
                    <a:xfrm>
                      <a:off x="7700454" y="6073069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=1.43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5" name="TextBox 3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00454" y="6073069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6" name="TextBox 35"/>
                <p:cNvSpPr txBox="1"/>
                <p:nvPr/>
              </p:nvSpPr>
              <p:spPr>
                <a:xfrm>
                  <a:off x="7700454" y="5787273"/>
                  <a:ext cx="641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" name="Group 3"/>
              <p:cNvGrpSpPr/>
              <p:nvPr/>
            </p:nvGrpSpPr>
            <p:grpSpPr>
              <a:xfrm>
                <a:off x="7367088" y="-575094"/>
                <a:ext cx="1237390" cy="685906"/>
                <a:chOff x="7776994" y="-700234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7776994" y="-414438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=1.56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Box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76994" y="-414438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8" name="TextBox 37"/>
                <p:cNvSpPr txBox="1"/>
                <p:nvPr/>
              </p:nvSpPr>
              <p:spPr>
                <a:xfrm>
                  <a:off x="7776994" y="-700234"/>
                  <a:ext cx="5549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7367088" y="523168"/>
                <a:ext cx="1532792" cy="685906"/>
                <a:chOff x="7838082" y="321091"/>
                <a:chExt cx="1532792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7838082" y="606887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=1.33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38082" y="606887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0" name="TextBox 39"/>
                <p:cNvSpPr txBox="1"/>
                <p:nvPr/>
              </p:nvSpPr>
              <p:spPr>
                <a:xfrm>
                  <a:off x="7838082" y="321091"/>
                  <a:ext cx="15327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7367088" y="1621429"/>
                <a:ext cx="1237390" cy="685906"/>
                <a:chOff x="7829984" y="1427384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/>
                    <p:cNvSpPr txBox="1"/>
                    <p:nvPr/>
                  </p:nvSpPr>
                  <p:spPr>
                    <a:xfrm>
                      <a:off x="7829984" y="1713180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=1.21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TextBox 4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29984" y="1713180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2" name="TextBox 41"/>
                <p:cNvSpPr txBox="1"/>
                <p:nvPr/>
              </p:nvSpPr>
              <p:spPr>
                <a:xfrm>
                  <a:off x="7829984" y="1427384"/>
                  <a:ext cx="641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48" name="TextBox 47"/>
              <p:cNvSpPr txBox="1"/>
              <p:nvPr/>
            </p:nvSpPr>
            <p:spPr>
              <a:xfrm>
                <a:off x="-615776" y="2780921"/>
                <a:ext cx="288091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(H3 </a:t>
                </a:r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)</a:t>
                </a:r>
                <a:endParaRPr lang="en-US" sz="25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-526149" y="-1443633"/>
                <a:ext cx="288091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(H1 </a:t>
                </a:r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)</a:t>
                </a:r>
                <a:endParaRPr lang="en-US" sz="25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3268835" y="3472265"/>
                <a:ext cx="4164020" cy="3156093"/>
                <a:chOff x="9378138" y="-814136"/>
                <a:chExt cx="4164020" cy="3156093"/>
              </a:xfrm>
            </p:grpSpPr>
            <p:pic>
              <p:nvPicPr>
                <p:cNvPr id="43" name="Picture 42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5232"/>
                <a:stretch/>
              </p:blipFill>
              <p:spPr>
                <a:xfrm>
                  <a:off x="9378138" y="-814136"/>
                  <a:ext cx="4164020" cy="1031332"/>
                </a:xfrm>
                <a:prstGeom prst="rect">
                  <a:avLst/>
                </a:prstGeom>
              </p:spPr>
            </p:pic>
            <p:pic>
              <p:nvPicPr>
                <p:cNvPr id="47" name="Picture 46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3043" b="42189"/>
                <a:stretch/>
              </p:blipFill>
              <p:spPr>
                <a:xfrm>
                  <a:off x="9378138" y="248244"/>
                  <a:ext cx="4164020" cy="1031332"/>
                </a:xfrm>
                <a:prstGeom prst="rect">
                  <a:avLst/>
                </a:prstGeom>
              </p:spPr>
            </p:pic>
            <p:pic>
              <p:nvPicPr>
                <p:cNvPr id="49" name="Picture 48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6130" b="9102"/>
                <a:stretch/>
              </p:blipFill>
              <p:spPr>
                <a:xfrm>
                  <a:off x="9378138" y="1310625"/>
                  <a:ext cx="4164020" cy="1031332"/>
                </a:xfrm>
                <a:prstGeom prst="rect">
                  <a:avLst/>
                </a:prstGeom>
              </p:spPr>
            </p:pic>
          </p:grpSp>
          <p:grpSp>
            <p:nvGrpSpPr>
              <p:cNvPr id="16" name="Group 15"/>
              <p:cNvGrpSpPr/>
              <p:nvPr/>
            </p:nvGrpSpPr>
            <p:grpSpPr>
              <a:xfrm>
                <a:off x="3268835" y="-730104"/>
                <a:ext cx="4164020" cy="3184978"/>
                <a:chOff x="3364131" y="-828578"/>
                <a:chExt cx="4164020" cy="3184978"/>
              </a:xfrm>
            </p:grpSpPr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4539"/>
                <a:stretch/>
              </p:blipFill>
              <p:spPr>
                <a:xfrm>
                  <a:off x="3364131" y="-828578"/>
                  <a:ext cx="4164020" cy="1060217"/>
                </a:xfrm>
                <a:prstGeom prst="rect">
                  <a:avLst/>
                </a:prstGeom>
              </p:spPr>
            </p:pic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1872" b="42667"/>
                <a:stretch/>
              </p:blipFill>
              <p:spPr>
                <a:xfrm>
                  <a:off x="3364131" y="233803"/>
                  <a:ext cx="4164020" cy="1060217"/>
                </a:xfrm>
                <a:prstGeom prst="rect">
                  <a:avLst/>
                </a:prstGeom>
              </p:spPr>
            </p:pic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5284" b="9255"/>
                <a:stretch/>
              </p:blipFill>
              <p:spPr>
                <a:xfrm>
                  <a:off x="3364131" y="1296183"/>
                  <a:ext cx="4164020" cy="1060217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176254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`</a:t>
            </a:r>
            <a:r>
              <a:rPr lang="en-US" b="1" dirty="0" err="1" smtClean="0">
                <a:solidFill>
                  <a:schemeClr val="bg1"/>
                </a:solidFill>
              </a:rPr>
              <a:t>phylobayes</a:t>
            </a:r>
            <a:r>
              <a:rPr lang="en-US" b="1" dirty="0" smtClean="0">
                <a:solidFill>
                  <a:schemeClr val="bg1"/>
                </a:solidFill>
              </a:rPr>
              <a:t>`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4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15361" y="952871"/>
            <a:ext cx="11169116" cy="3787922"/>
            <a:chOff x="-115361" y="952871"/>
            <a:chExt cx="11169116" cy="378792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703" b="27798"/>
            <a:stretch/>
          </p:blipFill>
          <p:spPr>
            <a:xfrm>
              <a:off x="208268" y="1566031"/>
              <a:ext cx="10058400" cy="2668343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>
              <a:off x="-115361" y="952871"/>
              <a:ext cx="11169116" cy="3787922"/>
              <a:chOff x="-115361" y="952871"/>
              <a:chExt cx="11169116" cy="3787922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7621029" y="1170487"/>
                <a:ext cx="22476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leading to </a:t>
                </a:r>
                <a:endParaRPr lang="en-US" sz="16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flipH="1">
                <a:off x="7102333" y="4094462"/>
                <a:ext cx="3951422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smtClean="0">
                    <a:latin typeface="Yu Gothic" charset="-128"/>
                    <a:ea typeface="Yu Gothic" charset="-128"/>
                    <a:cs typeface="Yu Gothic" charset="-128"/>
                  </a:rPr>
                  <a:t>pbMutSel</a:t>
                </a:r>
                <a:r>
                  <a:rPr lang="en-US" b="1" dirty="0" smtClean="0">
                    <a:latin typeface="Yu Gothic" charset="-128"/>
                    <a:ea typeface="Yu Gothic" charset="-128"/>
                    <a:cs typeface="Yu Gothic" charset="-128"/>
                  </a:rPr>
                  <a:t/>
                </a:r>
                <a:br>
                  <a:rPr lang="en-US" b="1" dirty="0" smtClean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/>
                  <p:cNvSpPr txBox="1"/>
                  <p:nvPr/>
                </p:nvSpPr>
                <p:spPr>
                  <a:xfrm rot="16200000" flipH="1">
                    <a:off x="5659186" y="2532730"/>
                    <a:ext cx="3277354" cy="64633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ExpCM+</a:t>
                    </a:r>
                    <a14:m>
                      <m:oMath xmlns:m="http://schemas.openxmlformats.org/officeDocument/2006/math">
                        <m:r>
                          <a:rPr lang="el-GR" b="1" i="1" smtClean="0">
                            <a:solidFill>
                              <a:srgbClr val="75A88D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𝚪</m:t>
                        </m:r>
                        <m:r>
                          <a:rPr lang="el-GR" b="1" i="1" smtClean="0">
                            <a:solidFill>
                              <a:srgbClr val="75A88D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𝝎</m:t>
                        </m:r>
                      </m:oMath>
                    </a14:m>
                    <a:r>
                      <a:rPr lang="en-US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(H1+H3 </a:t>
                    </a:r>
                    <a:r>
                      <a:rPr lang="en-US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avg</a:t>
                    </a:r>
                    <a:r>
                      <a:rPr lang="en-US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) </a:t>
                    </a:r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normalized branch length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 flipH="1">
                    <a:off x="5659186" y="2532730"/>
                    <a:ext cx="3277354" cy="646331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4717" r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Oval 18"/>
              <p:cNvSpPr/>
              <p:nvPr/>
            </p:nvSpPr>
            <p:spPr>
              <a:xfrm>
                <a:off x="10286771" y="1193414"/>
                <a:ext cx="282443" cy="282443"/>
              </a:xfrm>
              <a:prstGeom prst="ellipse">
                <a:avLst/>
              </a:prstGeom>
              <a:solidFill>
                <a:srgbClr val="FA8428"/>
              </a:solidFill>
              <a:ln>
                <a:solidFill>
                  <a:srgbClr val="FA842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0541504" y="1149969"/>
                <a:ext cx="4874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H3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9586187" y="1193414"/>
                <a:ext cx="282443" cy="282443"/>
              </a:xfrm>
              <a:prstGeom prst="ellipse">
                <a:avLst/>
              </a:prstGeom>
              <a:solidFill>
                <a:srgbClr val="43A0C3"/>
              </a:solidFill>
              <a:ln>
                <a:solidFill>
                  <a:srgbClr val="43A0C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9827065" y="1149969"/>
                <a:ext cx="5080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H1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 flipH="1">
                <a:off x="995355" y="4074196"/>
                <a:ext cx="19757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pbMutSel</a:t>
                </a:r>
                <a:r>
                  <a:rPr lang="en-US" b="1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US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 rot="16200000" flipH="1">
                <a:off x="-874615" y="2500655"/>
                <a:ext cx="2164839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err="1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b="1" dirty="0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H1+H3 </a:t>
                </a:r>
                <a:r>
                  <a:rPr lang="en-US" b="1" dirty="0" err="1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avg</a:t>
                </a:r>
                <a:r>
                  <a:rPr lang="en-US" b="1" dirty="0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US" b="1" dirty="0" err="1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dirty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 flipH="1">
                <a:off x="3904565" y="4074196"/>
                <a:ext cx="24650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err="1" smtClean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b="1" dirty="0" smtClean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H1 </a:t>
                </a:r>
                <a:r>
                  <a:rPr lang="en-US" b="1" dirty="0" err="1" smtClean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dirty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 rot="16200000" flipH="1">
                <a:off x="2392988" y="2639155"/>
                <a:ext cx="224416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err="1" smtClean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b="1" dirty="0" smtClean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H3 </a:t>
                </a:r>
                <a:r>
                  <a:rPr lang="en-US" b="1" dirty="0" err="1" smtClean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dirty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4846746" y="1465833"/>
                <a:ext cx="771307" cy="335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1526019" y="1427581"/>
                <a:ext cx="938885" cy="373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326726" y="1385975"/>
                <a:ext cx="10102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r</a:t>
                </a:r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 = 0.52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26528" y="952871"/>
                <a:ext cx="4572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A</a:t>
                </a:r>
                <a:endParaRPr lang="en-US" sz="3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660701" y="952871"/>
                <a:ext cx="4572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>
                    <a:latin typeface="Yu Gothic" charset="-128"/>
                    <a:ea typeface="Yu Gothic" charset="-128"/>
                    <a:cs typeface="Yu Gothic" charset="-128"/>
                  </a:rPr>
                  <a:t>B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082828" y="1385975"/>
                <a:ext cx="10102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r</a:t>
                </a:r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 = 0.74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76342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513428" y="-19521"/>
            <a:ext cx="7165144" cy="7154520"/>
            <a:chOff x="2513428" y="-19521"/>
            <a:chExt cx="7165144" cy="715452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390312" y="6581001"/>
              <a:ext cx="6288260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Chain 1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 rot="16200000">
              <a:off x="-353703" y="3047666"/>
              <a:ext cx="6288260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Chain 2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871440" y="-19521"/>
              <a:ext cx="1773242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Yu Gothic" charset="-128"/>
                  <a:ea typeface="Yu Gothic" charset="-128"/>
                  <a:cs typeface="Yu Gothic" charset="-128"/>
                </a:rPr>
                <a:t>r</a:t>
              </a:r>
              <a:r>
                <a:rPr lang="en-US" sz="3000" dirty="0" smtClean="0">
                  <a:latin typeface="Yu Gothic" charset="-128"/>
                  <a:ea typeface="Yu Gothic" charset="-128"/>
                  <a:cs typeface="Yu Gothic" charset="-128"/>
                </a:rPr>
                <a:t> = 0.996</a:t>
              </a:r>
              <a:endParaRPr lang="en-US" sz="3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0866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-US" sz="3000" b="1" dirty="0" smtClean="0">
                <a:solidFill>
                  <a:schemeClr val="bg1"/>
                </a:solidFill>
              </a:rPr>
              <a:t>UPPLEMENTARY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130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raw figures come from `</a:t>
            </a:r>
            <a:r>
              <a:rPr lang="en-US" dirty="0" err="1" smtClean="0"/>
              <a:t>figures.ipynb</a:t>
            </a:r>
            <a:r>
              <a:rPr lang="en-US" dirty="0" smtClean="0"/>
              <a:t>` in this directory. </a:t>
            </a:r>
          </a:p>
          <a:p>
            <a:r>
              <a:rPr lang="en-US" dirty="0" smtClean="0"/>
              <a:t>If you don’t change the size of the output figure you should be able to plop them into this presentation to produce the final figures.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Divergence distances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727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448420" y="0"/>
            <a:ext cx="7430523" cy="7096527"/>
            <a:chOff x="2448420" y="0"/>
            <a:chExt cx="7430523" cy="709652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2448420" y="905553"/>
              <a:ext cx="7430523" cy="6190974"/>
              <a:chOff x="2448420" y="905553"/>
              <a:chExt cx="7430523" cy="6190974"/>
            </a:xfrm>
          </p:grpSpPr>
          <p:sp>
            <p:nvSpPr>
              <p:cNvPr id="4" name="TextBox 3"/>
              <p:cNvSpPr txBox="1"/>
              <p:nvPr/>
            </p:nvSpPr>
            <p:spPr>
              <a:xfrm rot="5400000">
                <a:off x="8263276" y="4604827"/>
                <a:ext cx="2523447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H1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b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reference sequence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 rot="5400000">
                <a:off x="8263276" y="1813334"/>
                <a:ext cx="2523447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H3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b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reference sequence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895123" y="6619473"/>
                <a:ext cx="4950394" cy="477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Amino-acid identity to reference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 rot="16200000">
                <a:off x="971573" y="2874174"/>
                <a:ext cx="3430747" cy="477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Number of sequences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6767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9006896" y="-3379808"/>
            <a:ext cx="32554684" cy="8647252"/>
            <a:chOff x="-9006896" y="-3379808"/>
            <a:chExt cx="32554684" cy="8647252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04"/>
            <a:stretch/>
          </p:blipFill>
          <p:spPr>
            <a:xfrm>
              <a:off x="-7722197" y="-2666399"/>
              <a:ext cx="7547863" cy="720792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639" y="-1908307"/>
              <a:ext cx="10255955" cy="7175751"/>
            </a:xfrm>
            <a:prstGeom prst="rect">
              <a:avLst/>
            </a:prstGeom>
          </p:spPr>
        </p:pic>
        <p:grpSp>
          <p:nvGrpSpPr>
            <p:cNvPr id="33" name="Group 32"/>
            <p:cNvGrpSpPr/>
            <p:nvPr/>
          </p:nvGrpSpPr>
          <p:grpSpPr>
            <a:xfrm>
              <a:off x="-9006896" y="-3379808"/>
              <a:ext cx="32554684" cy="8403568"/>
              <a:chOff x="-9006896" y="-3379808"/>
              <a:chExt cx="32554684" cy="8403568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11688525" y="-3379808"/>
                <a:ext cx="11859263" cy="7410663"/>
                <a:chOff x="11139885" y="-3115668"/>
                <a:chExt cx="11859263" cy="7410663"/>
              </a:xfrm>
            </p:grpSpPr>
            <p:sp>
              <p:nvSpPr>
                <p:cNvPr id="6" name="TextBox 5"/>
                <p:cNvSpPr txBox="1"/>
                <p:nvPr/>
              </p:nvSpPr>
              <p:spPr>
                <a:xfrm>
                  <a:off x="14588999" y="-2106589"/>
                  <a:ext cx="4528519" cy="1538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7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Site-specific stationary state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19002360" y="-2065665"/>
                      <a:ext cx="3996788" cy="15388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n-US" sz="47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rate variation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002360" y="-2065665"/>
                      <a:ext cx="3996788" cy="1538883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9127" b="-19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" name="TextBox 1"/>
                <p:cNvSpPr txBox="1"/>
                <p:nvPr/>
              </p:nvSpPr>
              <p:spPr>
                <a:xfrm>
                  <a:off x="12693644" y="2065629"/>
                  <a:ext cx="2167581" cy="815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47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" name="TextBox 2"/>
                    <p:cNvSpPr txBox="1"/>
                    <p:nvPr/>
                  </p:nvSpPr>
                  <p:spPr>
                    <a:xfrm>
                      <a:off x="11139885" y="3348381"/>
                      <a:ext cx="3721340" cy="8156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sz="47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" name="TextBox 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39885" y="3348381"/>
                      <a:ext cx="3721340" cy="815608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6383" t="-17164" b="-3806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" name="TextBox 3"/>
                <p:cNvSpPr txBox="1"/>
                <p:nvPr/>
              </p:nvSpPr>
              <p:spPr>
                <a:xfrm>
                  <a:off x="13177751" y="-423613"/>
                  <a:ext cx="1683474" cy="815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47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46" name="Group 45"/>
                <p:cNvGrpSpPr/>
                <p:nvPr/>
              </p:nvGrpSpPr>
              <p:grpSpPr>
                <a:xfrm>
                  <a:off x="14929789" y="-573460"/>
                  <a:ext cx="7942667" cy="4868455"/>
                  <a:chOff x="6464709" y="8502220"/>
                  <a:chExt cx="4750247" cy="1786797"/>
                </a:xfrm>
              </p:grpSpPr>
              <p:sp>
                <p:nvSpPr>
                  <p:cNvPr id="8" name="Rectangle 7"/>
                  <p:cNvSpPr/>
                  <p:nvPr/>
                </p:nvSpPr>
                <p:spPr>
                  <a:xfrm>
                    <a:off x="6464709" y="9445499"/>
                    <a:ext cx="2314577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" name="Rectangle 9"/>
                  <p:cNvSpPr/>
                  <p:nvPr/>
                </p:nvSpPr>
                <p:spPr>
                  <a:xfrm>
                    <a:off x="8900379" y="9443801"/>
                    <a:ext cx="2314577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2" name="Group 11"/>
                  <p:cNvGrpSpPr/>
                  <p:nvPr/>
                </p:nvGrpSpPr>
                <p:grpSpPr>
                  <a:xfrm>
                    <a:off x="6464709" y="9914591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3" name="Rectangle 12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4" name="Rectangle 13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6464709" y="8502220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6" name="Rectangle 15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" name="Rectangle 16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9" name="Rectangle 18"/>
                  <p:cNvSpPr/>
                  <p:nvPr/>
                </p:nvSpPr>
                <p:spPr>
                  <a:xfrm>
                    <a:off x="6464709" y="8974708"/>
                    <a:ext cx="2314577" cy="372727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8900379" y="8973011"/>
                    <a:ext cx="2314577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/>
                    <p:cNvSpPr txBox="1"/>
                    <p:nvPr/>
                  </p:nvSpPr>
                  <p:spPr>
                    <a:xfrm>
                      <a:off x="11623992" y="782875"/>
                      <a:ext cx="3237233" cy="8156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23" name="TextBox 2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623992" y="782875"/>
                      <a:ext cx="3237233" cy="815608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l="-7533" t="-16418" b="-3806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1" name="TextBox 30"/>
                <p:cNvSpPr txBox="1"/>
                <p:nvPr/>
              </p:nvSpPr>
              <p:spPr>
                <a:xfrm>
                  <a:off x="11356172" y="-3115668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C</a:t>
                  </a:r>
                  <a:endParaRPr lang="en-US" sz="60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8" name="Group 47"/>
              <p:cNvGrpSpPr/>
              <p:nvPr/>
            </p:nvGrpSpPr>
            <p:grpSpPr>
              <a:xfrm>
                <a:off x="659141" y="-3379808"/>
                <a:ext cx="9962410" cy="2533743"/>
                <a:chOff x="-9113460" y="-3161230"/>
                <a:chExt cx="9962410" cy="2533743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-8690949" y="-2174407"/>
                  <a:ext cx="9539899" cy="1546920"/>
                  <a:chOff x="-4960206" y="-1974181"/>
                  <a:chExt cx="9539899" cy="1546920"/>
                </a:xfrm>
              </p:grpSpPr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-4960206" y="-1966144"/>
                    <a:ext cx="4823435" cy="153888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Uniform stationary state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46110" y="-1974181"/>
                    <a:ext cx="4533583" cy="153888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Site-specific </a:t>
                    </a:r>
                    <a:r>
                      <a:rPr lang="en-US" sz="470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stationary state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24" name="TextBox 23"/>
                <p:cNvSpPr txBox="1"/>
                <p:nvPr/>
              </p:nvSpPr>
              <p:spPr>
                <a:xfrm>
                  <a:off x="-9113460" y="-3161230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>
                      <a:latin typeface="Yu Gothic" charset="-128"/>
                      <a:ea typeface="Yu Gothic" charset="-128"/>
                      <a:cs typeface="Yu Gothic" charset="-128"/>
                    </a:rPr>
                    <a:t>B</a:t>
                  </a:r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-9006896" y="-3379808"/>
                <a:ext cx="8161261" cy="8403568"/>
                <a:chOff x="-9006896" y="-3379808"/>
                <a:chExt cx="8161261" cy="8403568"/>
              </a:xfrm>
            </p:grpSpPr>
            <p:grpSp>
              <p:nvGrpSpPr>
                <p:cNvPr id="30" name="Group 29"/>
                <p:cNvGrpSpPr/>
                <p:nvPr/>
              </p:nvGrpSpPr>
              <p:grpSpPr>
                <a:xfrm>
                  <a:off x="-9006896" y="-3379808"/>
                  <a:ext cx="8161261" cy="8403568"/>
                  <a:chOff x="1834177" y="-3161230"/>
                  <a:chExt cx="8161261" cy="8403568"/>
                </a:xfrm>
              </p:grpSpPr>
              <p:grpSp>
                <p:nvGrpSpPr>
                  <p:cNvPr id="18" name="Group 17"/>
                  <p:cNvGrpSpPr/>
                  <p:nvPr/>
                </p:nvGrpSpPr>
                <p:grpSpPr>
                  <a:xfrm>
                    <a:off x="1834177" y="-3161230"/>
                    <a:ext cx="8161261" cy="3681532"/>
                    <a:chOff x="1330438" y="-3161230"/>
                    <a:chExt cx="8161261" cy="3681532"/>
                  </a:xfrm>
                </p:grpSpPr>
                <p:sp>
                  <p:nvSpPr>
                    <p:cNvPr id="25" name="TextBox 24"/>
                    <p:cNvSpPr txBox="1"/>
                    <p:nvPr/>
                  </p:nvSpPr>
                  <p:spPr>
                    <a:xfrm>
                      <a:off x="1330438" y="-3161230"/>
                      <a:ext cx="334751" cy="101566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6000" b="1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A</a:t>
                      </a:r>
                    </a:p>
                  </p:txBody>
                </p:sp>
                <p:grpSp>
                  <p:nvGrpSpPr>
                    <p:cNvPr id="32" name="Group 31"/>
                    <p:cNvGrpSpPr/>
                    <p:nvPr/>
                  </p:nvGrpSpPr>
                  <p:grpSpPr>
                    <a:xfrm>
                      <a:off x="5602188" y="-924677"/>
                      <a:ext cx="3889511" cy="1444979"/>
                      <a:chOff x="5985399" y="4787128"/>
                      <a:chExt cx="3889511" cy="1444979"/>
                    </a:xfrm>
                  </p:grpSpPr>
                  <p:sp>
                    <p:nvSpPr>
                      <p:cNvPr id="27" name="TextBox 26"/>
                      <p:cNvSpPr txBox="1"/>
                      <p:nvPr/>
                    </p:nvSpPr>
                    <p:spPr>
                      <a:xfrm>
                        <a:off x="6552645" y="5447277"/>
                        <a:ext cx="3322265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s</a:t>
                        </a:r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ingle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  <p:sp>
                    <p:nvSpPr>
                      <p:cNvPr id="28" name="Oval 27"/>
                      <p:cNvSpPr/>
                      <p:nvPr/>
                    </p:nvSpPr>
                    <p:spPr>
                      <a:xfrm>
                        <a:off x="5985399" y="4914902"/>
                        <a:ext cx="517401" cy="517401"/>
                      </a:xfrm>
                      <a:prstGeom prst="ellipse">
                        <a:avLst/>
                      </a:prstGeom>
                      <a:solidFill>
                        <a:srgbClr val="43A0C3"/>
                      </a:solidFill>
                      <a:ln>
                        <a:solidFill>
                          <a:srgbClr val="43A0C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9" name="TextBox 28"/>
                          <p:cNvSpPr txBox="1"/>
                          <p:nvPr/>
                        </p:nvSpPr>
                        <p:spPr>
                          <a:xfrm>
                            <a:off x="6552644" y="4787128"/>
                            <a:ext cx="660738" cy="78483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m:rPr>
                                      <m:sty m:val="p"/>
                                    </m:rPr>
                                    <a:rPr lang="el-GR" sz="45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Γ</m:t>
                                  </m:r>
                                  <m:r>
                                    <a:rPr lang="el-GR" sz="45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oMath>
                              </m:oMathPara>
                            </a14:m>
                            <a:endParaRPr lang="en-US" sz="4500" dirty="0">
                              <a:latin typeface="Yu Gothic" charset="-128"/>
                              <a:ea typeface="Yu Gothic" charset="-128"/>
                              <a:cs typeface="Yu Gothic" charset="-128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9" name="TextBox 28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6552644" y="4787128"/>
                            <a:ext cx="660738" cy="784830"/>
                          </a:xfrm>
                          <a:prstGeom prst="rect">
                            <a:avLst/>
                          </a:prstGeom>
                          <a:blipFill rotWithShape="0">
                            <a:blip r:embed="rId8"/>
                            <a:stretch>
                              <a:fillRect r="-18349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" name="TextBox 25"/>
                        <p:cNvSpPr txBox="1"/>
                        <p:nvPr/>
                      </p:nvSpPr>
                      <p:spPr>
                        <a:xfrm>
                          <a:off x="5324747" y="-1588705"/>
                          <a:ext cx="2764772" cy="78483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l-GR" sz="45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a14:m>
                          <a:r>
                            <a:rPr lang="en-US" sz="45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 value</a:t>
                          </a:r>
                          <a:endPara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6" name="TextBox 25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324747" y="-1588705"/>
                          <a:ext cx="2764772" cy="784830"/>
                        </a:xfrm>
                        <a:prstGeom prst="rect">
                          <a:avLst/>
                        </a:prstGeom>
                        <a:blipFill rotWithShape="0">
                          <a:blip r:embed="rId9"/>
                          <a:stretch>
                            <a:fillRect t="-17188" b="-3828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9" name="TextBox 38"/>
                      <p:cNvSpPr txBox="1"/>
                      <p:nvPr/>
                    </p:nvSpPr>
                    <p:spPr>
                      <a:xfrm>
                        <a:off x="5828486" y="4457508"/>
                        <a:ext cx="2193101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l-GR" sz="45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𝜔</m:t>
                            </m:r>
                          </m:oMath>
                        </a14:m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9" name="TextBox 3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28486" y="4457508"/>
                        <a:ext cx="2193101" cy="784830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 t="-16279" r="-11142" b="-3798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38" name="Triangle 37"/>
                <p:cNvSpPr/>
                <p:nvPr/>
              </p:nvSpPr>
              <p:spPr>
                <a:xfrm>
                  <a:off x="-4792270" y="-370491"/>
                  <a:ext cx="569685" cy="491108"/>
                </a:xfrm>
                <a:prstGeom prst="triangle">
                  <a:avLst/>
                </a:prstGeom>
                <a:solidFill>
                  <a:srgbClr val="FA842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392374" y="-2070567"/>
            <a:ext cx="14706268" cy="6985537"/>
            <a:chOff x="-392374" y="-2070567"/>
            <a:chExt cx="14706268" cy="698553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1" b="20519"/>
            <a:stretch/>
          </p:blipFill>
          <p:spPr>
            <a:xfrm>
              <a:off x="492854" y="38100"/>
              <a:ext cx="9635884" cy="4441421"/>
            </a:xfrm>
            <a:prstGeom prst="rect">
              <a:avLst/>
            </a:prstGeom>
          </p:spPr>
        </p:pic>
        <p:grpSp>
          <p:nvGrpSpPr>
            <p:cNvPr id="24" name="Group 23"/>
            <p:cNvGrpSpPr/>
            <p:nvPr/>
          </p:nvGrpSpPr>
          <p:grpSpPr>
            <a:xfrm>
              <a:off x="-392374" y="-2070567"/>
              <a:ext cx="14706268" cy="6985537"/>
              <a:chOff x="-392374" y="-2070567"/>
              <a:chExt cx="14706268" cy="6985537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244613" y="-3127"/>
                <a:ext cx="9167627" cy="417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9449394" y="-2070567"/>
                <a:ext cx="148309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i="1" dirty="0" smtClean="0">
                    <a:latin typeface="Yu Gothic" charset="-128"/>
                    <a:ea typeface="Yu Gothic" charset="-128"/>
                    <a:cs typeface="Yu Gothic" charset="-128"/>
                  </a:rPr>
                  <a:t>Site in HA</a:t>
                </a:r>
                <a:endParaRPr lang="en-US" sz="2200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9525976" y="114730"/>
                    <a:ext cx="2694199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Implied </a:t>
                    </a:r>
                    <a:r>
                      <a:rPr lang="en-US" sz="2200" i="1" dirty="0" err="1">
                        <a:latin typeface="Yu Gothic" charset="-128"/>
                        <a:ea typeface="Yu Gothic" charset="-128"/>
                        <a:cs typeface="Yu Gothic" charset="-128"/>
                      </a:rPr>
                      <a:t>d</a:t>
                    </a:r>
                    <a:r>
                      <a:rPr lang="en-US" sz="2200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N/dS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2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𝑟</m:t>
                            </m:r>
                          </m:sub>
                        </m:sSub>
                      </m:oMath>
                    </a14:m>
                    <a:r>
                      <a:rPr lang="en-US" sz="2200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sz="2200" i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25976" y="114730"/>
                    <a:ext cx="2694199" cy="430887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2941" t="-9859" r="-2036" b="-267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TextBox 13"/>
              <p:cNvSpPr txBox="1"/>
              <p:nvPr/>
            </p:nvSpPr>
            <p:spPr>
              <a:xfrm>
                <a:off x="2079280" y="4437916"/>
                <a:ext cx="669766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(codon substitutions per site)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6200000">
                <a:off x="-1489032" y="1937937"/>
                <a:ext cx="305508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Expected pairwise </a:t>
                </a:r>
                <a:r>
                  <a:rPr lang="en-US" sz="2500" smtClean="0">
                    <a:latin typeface="Yu Gothic" charset="-128"/>
                    <a:ea typeface="Yu Gothic" charset="-128"/>
                    <a:cs typeface="Yu Gothic" charset="-128"/>
                  </a:rPr>
                  <a:t>amino-acid identity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10210067" y="1378060"/>
                <a:ext cx="4103827" cy="1809304"/>
                <a:chOff x="5172736" y="5302733"/>
                <a:chExt cx="4103827" cy="1809304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>
                  <a:off x="5172736" y="5302733"/>
                  <a:ext cx="104067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22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5298482" y="5669408"/>
                  <a:ext cx="3978081" cy="1442629"/>
                  <a:chOff x="5298482" y="5669408"/>
                  <a:chExt cx="3978081" cy="1442629"/>
                </a:xfrm>
              </p:grpSpPr>
              <p:grpSp>
                <p:nvGrpSpPr>
                  <p:cNvPr id="2" name="Group 1"/>
                  <p:cNvGrpSpPr/>
                  <p:nvPr/>
                </p:nvGrpSpPr>
                <p:grpSpPr>
                  <a:xfrm>
                    <a:off x="5298482" y="5669408"/>
                    <a:ext cx="1323552" cy="430887"/>
                    <a:chOff x="3547732" y="5860896"/>
                    <a:chExt cx="1323552" cy="430887"/>
                  </a:xfrm>
                </p:grpSpPr>
                <p:sp>
                  <p:nvSpPr>
                    <p:cNvPr id="35" name="Rectangle 34"/>
                    <p:cNvSpPr/>
                    <p:nvPr/>
                  </p:nvSpPr>
                  <p:spPr>
                    <a:xfrm>
                      <a:off x="354773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B5292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3758479" y="5860896"/>
                      <a:ext cx="1112805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5298482" y="6681150"/>
                    <a:ext cx="3978081" cy="430887"/>
                    <a:chOff x="4512619" y="6248418"/>
                    <a:chExt cx="3978081" cy="430887"/>
                  </a:xfrm>
                </p:grpSpPr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4512619" y="6311760"/>
                      <a:ext cx="274964" cy="274964"/>
                    </a:xfrm>
                    <a:prstGeom prst="rect">
                      <a:avLst/>
                    </a:prstGeom>
                    <a:solidFill>
                      <a:srgbClr val="FA842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TextBox 40"/>
                        <p:cNvSpPr txBox="1"/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implied dN/dS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)</a:t>
                          </a:r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1" name="TextBox 4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 l="-2110" t="-9859" r="-1136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5298482" y="6007714"/>
                    <a:ext cx="1097528" cy="430887"/>
                    <a:chOff x="4574302" y="5854546"/>
                    <a:chExt cx="1097528" cy="430887"/>
                  </a:xfrm>
                </p:grpSpPr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457430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439FC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" name="TextBox 41"/>
                    <p:cNvSpPr txBox="1"/>
                    <p:nvPr/>
                  </p:nvSpPr>
                  <p:spPr>
                    <a:xfrm>
                      <a:off x="4785049" y="5854546"/>
                      <a:ext cx="886781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5298482" y="6346020"/>
                    <a:ext cx="1823498" cy="430887"/>
                    <a:chOff x="6003223" y="5848196"/>
                    <a:chExt cx="1823498" cy="430887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6003223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3" name="TextBox 42"/>
                        <p:cNvSpPr txBox="1"/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  <m: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a14:m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blipFill rotWithShape="0">
                          <a:blip r:embed="rId6"/>
                          <a:stretch>
                            <a:fillRect l="-4924" t="-9859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  <p:sp>
            <p:nvSpPr>
              <p:cNvPr id="10" name="TextBox 9"/>
              <p:cNvSpPr txBox="1"/>
              <p:nvPr/>
            </p:nvSpPr>
            <p:spPr>
              <a:xfrm>
                <a:off x="3292192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0.46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345048" y="-2070567"/>
                <a:ext cx="49885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17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61" r="74665"/>
              <a:stretch/>
            </p:blipFill>
            <p:spPr>
              <a:xfrm>
                <a:off x="3426966" y="-1834642"/>
                <a:ext cx="422973" cy="2393145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5121096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0.36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182293" y="-2070567"/>
                <a:ext cx="49885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28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0" name="Picture 59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907" r="57994"/>
              <a:stretch/>
            </p:blipFill>
            <p:spPr>
              <a:xfrm>
                <a:off x="5211599" y="-1846517"/>
                <a:ext cx="409207" cy="2393145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463288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0.91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476760" y="-2070567"/>
                <a:ext cx="65594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199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1" name="Picture 60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585" r="40319"/>
              <a:stretch/>
            </p:blipFill>
            <p:spPr>
              <a:xfrm>
                <a:off x="1600200" y="-1834642"/>
                <a:ext cx="409154" cy="2393145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8798261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0.10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778905" y="-2070567"/>
                <a:ext cx="65594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305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3" name="Picture 62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137" r="23959"/>
              <a:stretch/>
            </p:blipFill>
            <p:spPr>
              <a:xfrm>
                <a:off x="8896614" y="-1810892"/>
                <a:ext cx="404555" cy="2393145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6950000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0.14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957336" y="-2070567"/>
                <a:ext cx="65594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183</a:t>
                </a:r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320" r="40719"/>
              <a:stretch/>
            </p:blipFill>
            <p:spPr>
              <a:xfrm>
                <a:off x="7061061" y="-1849379"/>
                <a:ext cx="418953" cy="247011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212956" y="1724916"/>
            <a:ext cx="10571516" cy="3098578"/>
            <a:chOff x="-212956" y="1724916"/>
            <a:chExt cx="10571516" cy="309857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029" b="31258"/>
            <a:stretch/>
          </p:blipFill>
          <p:spPr>
            <a:xfrm>
              <a:off x="203200" y="1937016"/>
              <a:ext cx="10058400" cy="2094390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-212956" y="1724916"/>
              <a:ext cx="10571516" cy="3098578"/>
              <a:chOff x="-212956" y="1724916"/>
              <a:chExt cx="10571516" cy="3098578"/>
            </a:xfrm>
          </p:grpSpPr>
          <p:sp>
            <p:nvSpPr>
              <p:cNvPr id="3" name="TextBox 2"/>
              <p:cNvSpPr txBox="1"/>
              <p:nvPr/>
            </p:nvSpPr>
            <p:spPr>
              <a:xfrm rot="16200000">
                <a:off x="-848717" y="2572778"/>
                <a:ext cx="1917854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Actual branch length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286256" y="4454162"/>
                <a:ext cx="42207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optimized by the model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169092" y="3859308"/>
                <a:ext cx="99762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741962" y="3859308"/>
                <a:ext cx="133555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5232399" y="3854871"/>
                <a:ext cx="328421" cy="1765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896370" y="3859308"/>
                <a:ext cx="1805368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 averaged across sites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599607" y="1724916"/>
                <a:ext cx="9661993" cy="3287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8569110" y="3844794"/>
                    <a:ext cx="1789450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averaged across sites+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69110" y="3844794"/>
                    <a:ext cx="1789450" cy="58477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683" t="-3125" r="-5119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50624</TotalTime>
  <Words>382</Words>
  <Application>Microsoft Macintosh PowerPoint</Application>
  <PresentationFormat>Widescreen</PresentationFormat>
  <Paragraphs>134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Cambria Math</vt:lpstr>
      <vt:lpstr>Yu Gothic</vt:lpstr>
      <vt:lpstr>Arial</vt:lpstr>
      <vt:lpstr>Office Theme</vt:lpstr>
      <vt:lpstr>Modeling site-specific amino-acid preferences deepens phylogenetic estimates of the divergence of viral proteins</vt:lpstr>
      <vt:lpstr>Notes</vt:lpstr>
      <vt:lpstr>MAIN FIGURES</vt:lpstr>
      <vt:lpstr>Model feature comparison</vt:lpstr>
      <vt:lpstr>PowerPoint Presentation</vt:lpstr>
      <vt:lpstr>Decay to stationary state</vt:lpstr>
      <vt:lpstr>PowerPoint Presentation</vt:lpstr>
      <vt:lpstr>Simulations</vt:lpstr>
      <vt:lpstr>PowerPoint Presentation</vt:lpstr>
      <vt:lpstr>Model Comparison Trees</vt:lpstr>
      <vt:lpstr>PowerPoint Presentation</vt:lpstr>
      <vt:lpstr>Model comparison scatterplots</vt:lpstr>
      <vt:lpstr>PowerPoint Presentation</vt:lpstr>
      <vt:lpstr>Competing effects</vt:lpstr>
      <vt:lpstr>PowerPoint Presentation</vt:lpstr>
      <vt:lpstr>`phylobayes`</vt:lpstr>
      <vt:lpstr>PowerPoint Presentation</vt:lpstr>
      <vt:lpstr>PowerPoint Presentation</vt:lpstr>
      <vt:lpstr>SUPPLEMENTARY FIGURES</vt:lpstr>
      <vt:lpstr>Divergence distances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247</cp:revision>
  <dcterms:created xsi:type="dcterms:W3CDTF">2017-11-03T19:06:03Z</dcterms:created>
  <dcterms:modified xsi:type="dcterms:W3CDTF">2018-04-16T15:56:04Z</dcterms:modified>
</cp:coreProperties>
</file>